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Roboto Condensed" panose="02000000000000000000" pitchFamily="2" charset="0"/>
      <p:regular r:id="rId18"/>
    </p:embeddedFont>
    <p:embeddedFont>
      <p:font typeface="Roboto Condensed Bold" panose="020000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XCg1tfyJsj4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90187" y="233477"/>
            <a:ext cx="1687408" cy="16874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90187" y="2795938"/>
            <a:ext cx="1687408" cy="168740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17064" y="5319647"/>
            <a:ext cx="1687408" cy="168740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2265272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9F9F9"/>
                </a:solidFill>
                <a:latin typeface="Inter"/>
              </a:rPr>
              <a:t>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7468326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9F9F9"/>
                </a:solidFill>
                <a:latin typeface="Inter"/>
              </a:rPr>
              <a:t>100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3782" y="788891"/>
            <a:ext cx="5039005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92929"/>
                </a:solidFill>
                <a:latin typeface="Roboto Condensed"/>
              </a:rPr>
              <a:t>HỒ MINH KHÔI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23782" y="3351352"/>
            <a:ext cx="5039005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92929"/>
                </a:solidFill>
                <a:latin typeface="Roboto Condensed"/>
              </a:rPr>
              <a:t>TRẦN NGỌC KHÁNH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3782" y="8391712"/>
            <a:ext cx="5039005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92929"/>
                </a:solidFill>
                <a:latin typeface="Roboto Condensed"/>
              </a:rPr>
              <a:t>TRẦN CÁT KHÁNH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875" y="9476081"/>
            <a:ext cx="4147552" cy="26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292929"/>
                </a:solidFill>
                <a:latin typeface="Roboto Condensed"/>
              </a:rPr>
              <a:t>https://www.youtube.com/watch?v=XCg1tfyJsj4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4610" y="3632446"/>
            <a:ext cx="5772070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</a:pPr>
            <a:r>
              <a:rPr lang="en-US" sz="6999" spc="-209">
                <a:solidFill>
                  <a:srgbClr val="292929"/>
                </a:solidFill>
                <a:latin typeface="Roboto Condensed"/>
              </a:rPr>
              <a:t>Demonstration of Cell Division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4610" y="3109841"/>
            <a:ext cx="577207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88">
                <a:solidFill>
                  <a:srgbClr val="292929"/>
                </a:solidFill>
                <a:latin typeface="Roboto Condensed"/>
              </a:rPr>
              <a:t>TEAM 13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517064" y="7836298"/>
            <a:ext cx="1687408" cy="168740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1523782" y="5815421"/>
            <a:ext cx="5039005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92929"/>
                </a:solidFill>
                <a:latin typeface="Roboto Condensed"/>
              </a:rPr>
              <a:t>TRẦN QUỐC KHÁNH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l="20361" r="20361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-35642"/>
            <a:ext cx="9144000" cy="10287000"/>
            <a:chOff x="0" y="0"/>
            <a:chExt cx="1913890" cy="2153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2153126"/>
            </a:xfrm>
            <a:custGeom>
              <a:avLst/>
              <a:gdLst/>
              <a:ahLst/>
              <a:cxnLst/>
              <a:rect l="l" t="t" r="r" b="b"/>
              <a:pathLst>
                <a:path w="1913890" h="2153126">
                  <a:moveTo>
                    <a:pt x="0" y="0"/>
                  </a:moveTo>
                  <a:lnTo>
                    <a:pt x="1913890" y="0"/>
                  </a:lnTo>
                  <a:lnTo>
                    <a:pt x="1913890" y="2153126"/>
                  </a:lnTo>
                  <a:lnTo>
                    <a:pt x="0" y="2153126"/>
                  </a:lnTo>
                  <a:close/>
                </a:path>
              </a:pathLst>
            </a:custGeom>
            <a:solidFill>
              <a:srgbClr val="647A65">
                <a:alpha val="8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38961" y="723900"/>
            <a:ext cx="896932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95"/>
              </a:lnSpc>
            </a:pPr>
            <a:r>
              <a:rPr lang="en-US" sz="7595" spc="911" dirty="0">
                <a:solidFill>
                  <a:srgbClr val="F9F9F9"/>
                </a:solidFill>
                <a:latin typeface="Roboto Condensed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4</a:t>
            </a:r>
          </a:p>
        </p:txBody>
      </p:sp>
      <p:pic>
        <p:nvPicPr>
          <p:cNvPr id="7" name="OOP_demo">
            <a:hlinkClick r:id="" action="ppaction://media"/>
            <a:extLst>
              <a:ext uri="{FF2B5EF4-FFF2-40B4-BE49-F238E27FC236}">
                <a16:creationId xmlns:a16="http://schemas.microsoft.com/office/drawing/2014/main" id="{61003553-E6AD-78A4-4C2F-8ACDFB726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191768" cy="102870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A6061B4F-0089-7423-DD24-6C60A9182AB8}"/>
              </a:ext>
            </a:extLst>
          </p:cNvPr>
          <p:cNvSpPr txBox="1"/>
          <p:nvPr/>
        </p:nvSpPr>
        <p:spPr>
          <a:xfrm>
            <a:off x="13257073" y="7886700"/>
            <a:ext cx="4604286" cy="275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95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https://www.youtube.com/watch?v=XCg1tfyJsj4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lnSpc>
                <a:spcPts val="7595"/>
              </a:lnSpc>
            </a:pPr>
            <a:endParaRPr lang="en-US" sz="2400" spc="911" dirty="0">
              <a:solidFill>
                <a:srgbClr val="F9F9F9"/>
              </a:solidFill>
              <a:latin typeface="Roboto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55522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6483" y="179091"/>
            <a:ext cx="8173962" cy="10107909"/>
            <a:chOff x="0" y="0"/>
            <a:chExt cx="10898617" cy="134772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27" r="2827"/>
            <a:stretch>
              <a:fillRect/>
            </a:stretch>
          </p:blipFill>
          <p:spPr>
            <a:xfrm>
              <a:off x="0" y="0"/>
              <a:ext cx="10898617" cy="1347721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109046" y="3671068"/>
            <a:ext cx="1015055" cy="10150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70084" y="2719685"/>
            <a:ext cx="433140" cy="441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370084" y="3997544"/>
            <a:ext cx="507324" cy="36210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9664" y="3572028"/>
            <a:ext cx="4440639" cy="27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THANKS FOR LISTENING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54647" y="3949919"/>
            <a:ext cx="3878924" cy="77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1"/>
              </a:lnSpc>
            </a:pPr>
            <a:r>
              <a:rPr lang="en-US" sz="2201">
                <a:solidFill>
                  <a:srgbClr val="292929"/>
                </a:solidFill>
                <a:latin typeface="Roboto Condensed"/>
              </a:rPr>
              <a:t>khanh.tc204916@sis.hust.edu.vn</a:t>
            </a:r>
          </a:p>
          <a:p>
            <a:pPr marL="0" lvl="0" indent="0" algn="l">
              <a:lnSpc>
                <a:spcPts val="3081"/>
              </a:lnSpc>
              <a:spcBef>
                <a:spcPct val="0"/>
              </a:spcBef>
            </a:pPr>
            <a:endParaRPr lang="en-US" sz="2201">
              <a:solidFill>
                <a:srgbClr val="292929"/>
              </a:solidFill>
              <a:latin typeface="Roboto Condens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25" b="782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3827780" cy="2153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27780" cy="2153126"/>
            </a:xfrm>
            <a:custGeom>
              <a:avLst/>
              <a:gdLst/>
              <a:ahLst/>
              <a:cxnLst/>
              <a:rect l="l" t="t" r="r" b="b"/>
              <a:pathLst>
                <a:path w="3827780" h="2153126">
                  <a:moveTo>
                    <a:pt x="0" y="0"/>
                  </a:moveTo>
                  <a:lnTo>
                    <a:pt x="3827780" y="0"/>
                  </a:lnTo>
                  <a:lnTo>
                    <a:pt x="3827780" y="2153126"/>
                  </a:lnTo>
                  <a:lnTo>
                    <a:pt x="0" y="2153126"/>
                  </a:lnTo>
                  <a:close/>
                </a:path>
              </a:pathLst>
            </a:custGeom>
            <a:solidFill>
              <a:srgbClr val="647A65">
                <a:alpha val="8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645644" y="1859946"/>
            <a:ext cx="6996713" cy="80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</a:pPr>
            <a:r>
              <a:rPr lang="en-US" sz="5999" spc="719">
                <a:solidFill>
                  <a:srgbClr val="F9F9F9"/>
                </a:solidFill>
                <a:latin typeface="Roboto Condensed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138" y="3531522"/>
            <a:ext cx="17659778" cy="371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08"/>
              </a:lnSpc>
              <a:spcBef>
                <a:spcPct val="0"/>
              </a:spcBef>
            </a:pPr>
            <a:r>
              <a:rPr lang="en-US" sz="5291">
                <a:solidFill>
                  <a:srgbClr val="F9F9F9"/>
                </a:solidFill>
                <a:latin typeface="Roboto Condensed"/>
              </a:rPr>
              <a:t>The mission of our project is to build an application which visualizes the cell division process of 2 types of cells, Prokaryotic cells and Eukaryotic cells, as well as visualizing components of the cells and their functions.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61" r="20361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306161" y="0"/>
            <a:ext cx="9144000" cy="10287000"/>
            <a:chOff x="0" y="0"/>
            <a:chExt cx="1913890" cy="2153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2153126"/>
            </a:xfrm>
            <a:custGeom>
              <a:avLst/>
              <a:gdLst/>
              <a:ahLst/>
              <a:cxnLst/>
              <a:rect l="l" t="t" r="r" b="b"/>
              <a:pathLst>
                <a:path w="1913890" h="2153126">
                  <a:moveTo>
                    <a:pt x="0" y="0"/>
                  </a:moveTo>
                  <a:lnTo>
                    <a:pt x="1913890" y="0"/>
                  </a:lnTo>
                  <a:lnTo>
                    <a:pt x="1913890" y="2153126"/>
                  </a:lnTo>
                  <a:lnTo>
                    <a:pt x="0" y="2153126"/>
                  </a:lnTo>
                  <a:close/>
                </a:path>
              </a:pathLst>
            </a:custGeom>
            <a:solidFill>
              <a:srgbClr val="647A65">
                <a:alpha val="8470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-1703106" y="410306"/>
            <a:ext cx="8969320" cy="195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95"/>
              </a:lnSpc>
            </a:pPr>
            <a:r>
              <a:rPr lang="en-US" sz="7595" spc="911">
                <a:solidFill>
                  <a:srgbClr val="F9F9F9"/>
                </a:solidFill>
                <a:latin typeface="Roboto Condensed Bold"/>
              </a:rPr>
              <a:t>USE CASE DIAGRAM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7015" y="7179498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9F9F9"/>
                </a:solidFill>
                <a:latin typeface="Roboto Condense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21933" y="7179498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9F9F9"/>
                </a:solidFill>
                <a:latin typeface="Roboto Condensed"/>
              </a:rPr>
              <a:t>45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16850" y="7179498"/>
            <a:ext cx="2379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9F9F9"/>
                </a:solidFill>
                <a:latin typeface="Roboto Condensed"/>
              </a:rPr>
              <a:t>70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2836" r="20584" b="2836"/>
          <a:stretch>
            <a:fillRect/>
          </a:stretch>
        </p:blipFill>
        <p:spPr>
          <a:xfrm>
            <a:off x="5404300" y="0"/>
            <a:ext cx="1304698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259" r="42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3008" y="7951064"/>
            <a:ext cx="7395845" cy="233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9"/>
              </a:lnSpc>
              <a:spcBef>
                <a:spcPct val="0"/>
              </a:spcBef>
            </a:pPr>
            <a:r>
              <a:rPr lang="en-US" sz="8969" spc="-269">
                <a:solidFill>
                  <a:srgbClr val="292929"/>
                </a:solidFill>
                <a:latin typeface="Roboto Condensed Bold"/>
              </a:rPr>
              <a:t>GENERAL CLASS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30017" y="3288177"/>
            <a:ext cx="363856" cy="3592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83295" y="3480184"/>
            <a:ext cx="296459" cy="3882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t="2470" b="2470"/>
          <a:stretch>
            <a:fillRect/>
          </a:stretch>
        </p:blipFill>
        <p:spPr>
          <a:xfrm>
            <a:off x="-204892" y="1028700"/>
            <a:ext cx="18492892" cy="9258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24421" y="191477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PACKAGE CLASS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92929"/>
                </a:solidFill>
                <a:latin typeface="Roboto Condensed"/>
              </a:rPr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295" t="4345" b="4345"/>
          <a:stretch>
            <a:fillRect/>
          </a:stretch>
        </p:blipFill>
        <p:spPr>
          <a:xfrm>
            <a:off x="127871" y="834425"/>
            <a:ext cx="18160129" cy="93036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24421" y="88900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PACKAGE CLASS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16573" y="0"/>
            <a:ext cx="4671427" cy="10287000"/>
            <a:chOff x="0" y="0"/>
            <a:chExt cx="15802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0211" cy="3479800"/>
            </a:xfrm>
            <a:custGeom>
              <a:avLst/>
              <a:gdLst/>
              <a:ahLst/>
              <a:cxnLst/>
              <a:rect l="l" t="t" r="r" b="b"/>
              <a:pathLst>
                <a:path w="1580211" h="3479800">
                  <a:moveTo>
                    <a:pt x="0" y="0"/>
                  </a:moveTo>
                  <a:lnTo>
                    <a:pt x="1580211" y="0"/>
                  </a:lnTo>
                  <a:lnTo>
                    <a:pt x="15802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8816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13969" y="564926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OOP TECHNIQUES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4064" y="7061665"/>
            <a:ext cx="480233" cy="4463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9F9F9"/>
                </a:solidFill>
                <a:latin typeface="Roboto Condensed"/>
              </a:rPr>
              <a:t>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13969" y="5887861"/>
            <a:ext cx="12607241" cy="4061929"/>
            <a:chOff x="0" y="0"/>
            <a:chExt cx="8223235" cy="26494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3234" cy="2649445"/>
            </a:xfrm>
            <a:custGeom>
              <a:avLst/>
              <a:gdLst/>
              <a:ahLst/>
              <a:cxnLst/>
              <a:rect l="l" t="t" r="r" b="b"/>
              <a:pathLst>
                <a:path w="8223234" h="2649445">
                  <a:moveTo>
                    <a:pt x="8098775" y="2649445"/>
                  </a:moveTo>
                  <a:lnTo>
                    <a:pt x="124460" y="2649445"/>
                  </a:lnTo>
                  <a:cubicBezTo>
                    <a:pt x="55880" y="2649445"/>
                    <a:pt x="0" y="2593565"/>
                    <a:pt x="0" y="25249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098775" y="0"/>
                  </a:lnTo>
                  <a:cubicBezTo>
                    <a:pt x="8167355" y="0"/>
                    <a:pt x="8223234" y="55880"/>
                    <a:pt x="8223234" y="124460"/>
                  </a:cubicBezTo>
                  <a:lnTo>
                    <a:pt x="8223234" y="2524985"/>
                  </a:lnTo>
                  <a:cubicBezTo>
                    <a:pt x="8223234" y="2593565"/>
                    <a:pt x="8167355" y="2649445"/>
                    <a:pt x="8098775" y="2649445"/>
                  </a:cubicBezTo>
                  <a:close/>
                </a:path>
              </a:pathLst>
            </a:custGeom>
            <a:solidFill>
              <a:srgbClr val="647A65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4064" y="6127783"/>
            <a:ext cx="480233" cy="44631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35835" y="6032533"/>
            <a:ext cx="11493125" cy="27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9F9F9"/>
                </a:solidFill>
                <a:latin typeface="Roboto Condensed Bold"/>
              </a:rPr>
              <a:t>Abstraction</a:t>
            </a:r>
          </a:p>
          <a:p>
            <a:pPr marL="755642" lvl="1" indent="-37782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9F9F9"/>
                </a:solidFill>
                <a:latin typeface="Roboto Condensed Bold"/>
              </a:rPr>
              <a:t>abstract class Cell to prevent creating Object instance and optimize method structure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F9F9F9"/>
              </a:solidFill>
              <a:latin typeface="Roboto Condensed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13969" y="1755048"/>
            <a:ext cx="12607241" cy="3694664"/>
            <a:chOff x="0" y="0"/>
            <a:chExt cx="10051447" cy="29456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51447" cy="2945666"/>
            </a:xfrm>
            <a:custGeom>
              <a:avLst/>
              <a:gdLst/>
              <a:ahLst/>
              <a:cxnLst/>
              <a:rect l="l" t="t" r="r" b="b"/>
              <a:pathLst>
                <a:path w="10051447" h="2945666">
                  <a:moveTo>
                    <a:pt x="9926987" y="2945666"/>
                  </a:moveTo>
                  <a:lnTo>
                    <a:pt x="124460" y="2945666"/>
                  </a:lnTo>
                  <a:cubicBezTo>
                    <a:pt x="55880" y="2945666"/>
                    <a:pt x="0" y="2889785"/>
                    <a:pt x="0" y="28212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26987" y="0"/>
                  </a:lnTo>
                  <a:cubicBezTo>
                    <a:pt x="9995567" y="0"/>
                    <a:pt x="10051447" y="55880"/>
                    <a:pt x="10051447" y="124460"/>
                  </a:cubicBezTo>
                  <a:lnTo>
                    <a:pt x="10051447" y="2821206"/>
                  </a:lnTo>
                  <a:cubicBezTo>
                    <a:pt x="10051447" y="2889786"/>
                    <a:pt x="9995567" y="2945666"/>
                    <a:pt x="9926987" y="2945666"/>
                  </a:cubicBezTo>
                  <a:close/>
                </a:path>
              </a:pathLst>
            </a:custGeom>
            <a:solidFill>
              <a:srgbClr val="E88160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4064" y="1946053"/>
            <a:ext cx="480233" cy="44631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35835" y="1808845"/>
            <a:ext cx="11258606" cy="396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9F9F9"/>
                </a:solidFill>
                <a:latin typeface="Roboto Condensed Bold"/>
              </a:rPr>
              <a:t>Encapsulation</a:t>
            </a:r>
          </a:p>
          <a:p>
            <a:pPr marL="755644" lvl="1" indent="-377822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9F9F9"/>
                </a:solidFill>
                <a:latin typeface="Roboto Condensed Bold"/>
              </a:rPr>
              <a:t>Major attributes are set private for protecting information from out accessor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F9F9F9"/>
                </a:solidFill>
                <a:latin typeface="Roboto Condensed Bold"/>
              </a:rPr>
              <a:t> For example , private String name , private String imgDir, 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F9F9F9"/>
              </a:solidFill>
              <a:latin typeface="Roboto Condensed Bold"/>
            </a:endParaRP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F9F9F9"/>
              </a:solidFill>
              <a:latin typeface="Roboto Condense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16573" y="0"/>
            <a:ext cx="4671427" cy="10287000"/>
            <a:chOff x="0" y="0"/>
            <a:chExt cx="15802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0211" cy="3479800"/>
            </a:xfrm>
            <a:custGeom>
              <a:avLst/>
              <a:gdLst/>
              <a:ahLst/>
              <a:cxnLst/>
              <a:rect l="l" t="t" r="r" b="b"/>
              <a:pathLst>
                <a:path w="1580211" h="3479800">
                  <a:moveTo>
                    <a:pt x="0" y="0"/>
                  </a:moveTo>
                  <a:lnTo>
                    <a:pt x="1580211" y="0"/>
                  </a:lnTo>
                  <a:lnTo>
                    <a:pt x="15802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8816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49281" y="426814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OOP TECHNIQUES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6298" y="4036267"/>
            <a:ext cx="480233" cy="4463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9F9F9"/>
                </a:solidFill>
                <a:latin typeface="Roboto Condensed"/>
              </a:rPr>
              <a:t>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9281" y="1307841"/>
            <a:ext cx="12764782" cy="7671317"/>
            <a:chOff x="0" y="0"/>
            <a:chExt cx="8223235" cy="4941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23234" cy="4941960"/>
            </a:xfrm>
            <a:custGeom>
              <a:avLst/>
              <a:gdLst/>
              <a:ahLst/>
              <a:cxnLst/>
              <a:rect l="l" t="t" r="r" b="b"/>
              <a:pathLst>
                <a:path w="8223234" h="4941960">
                  <a:moveTo>
                    <a:pt x="8098775" y="4941960"/>
                  </a:moveTo>
                  <a:lnTo>
                    <a:pt x="124460" y="4941960"/>
                  </a:lnTo>
                  <a:cubicBezTo>
                    <a:pt x="55880" y="4941960"/>
                    <a:pt x="0" y="4886080"/>
                    <a:pt x="0" y="48175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098775" y="0"/>
                  </a:lnTo>
                  <a:cubicBezTo>
                    <a:pt x="8167355" y="0"/>
                    <a:pt x="8223234" y="55880"/>
                    <a:pt x="8223234" y="124460"/>
                  </a:cubicBezTo>
                  <a:lnTo>
                    <a:pt x="8223234" y="4817500"/>
                  </a:lnTo>
                  <a:cubicBezTo>
                    <a:pt x="8223234" y="4886080"/>
                    <a:pt x="8167355" y="4941960"/>
                    <a:pt x="8098775" y="494196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9376" y="1498847"/>
            <a:ext cx="480233" cy="44631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249327"/>
            <a:ext cx="12079601" cy="339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8"/>
              </a:lnSpc>
            </a:pPr>
            <a:r>
              <a:rPr lang="en-US" sz="5070">
                <a:solidFill>
                  <a:srgbClr val="292929"/>
                </a:solidFill>
                <a:latin typeface="Roboto Condensed Bold"/>
              </a:rPr>
              <a:t>Inheritance</a:t>
            </a:r>
          </a:p>
          <a:p>
            <a:pPr marL="766283" lvl="1" indent="-383142">
              <a:lnSpc>
                <a:spcPts val="4968"/>
              </a:lnSpc>
              <a:buFont typeface="Arial"/>
              <a:buChar char="•"/>
            </a:pPr>
            <a:r>
              <a:rPr lang="en-US" sz="3549">
                <a:solidFill>
                  <a:srgbClr val="292929"/>
                </a:solidFill>
                <a:latin typeface="Roboto Condensed Bold"/>
              </a:rPr>
              <a:t>Class ProkaryoticCell and Class EukaryoticCell inherit from class Cell </a:t>
            </a:r>
          </a:p>
          <a:p>
            <a:pPr marL="766283" lvl="1" indent="-383142">
              <a:lnSpc>
                <a:spcPts val="4968"/>
              </a:lnSpc>
              <a:buFont typeface="Arial"/>
              <a:buChar char="•"/>
            </a:pPr>
            <a:r>
              <a:rPr lang="en-US" sz="3549">
                <a:solidFill>
                  <a:srgbClr val="292929"/>
                </a:solidFill>
                <a:latin typeface="Roboto Condensed Bold"/>
              </a:rPr>
              <a:t>interface: growMethod ,reproduceMethod</a:t>
            </a:r>
          </a:p>
          <a:p>
            <a:pPr algn="l">
              <a:lnSpc>
                <a:spcPts val="4968"/>
              </a:lnSpc>
            </a:pPr>
            <a:endParaRPr lang="en-US" sz="3549">
              <a:solidFill>
                <a:srgbClr val="292929"/>
              </a:solidFill>
              <a:latin typeface="Roboto Condense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9376" y="4715703"/>
            <a:ext cx="12814702" cy="24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==&gt; The main purpose is code reusability. The code that is present in the class Cell  can be directly used by the child class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(Class ProkaryoticCell and Class EukaryoticCell)</a:t>
            </a:r>
          </a:p>
          <a:p>
            <a:pPr algn="l">
              <a:lnSpc>
                <a:spcPts val="4899"/>
              </a:lnSpc>
            </a:pPr>
            <a:endParaRPr lang="en-US" sz="3499">
              <a:solidFill>
                <a:srgbClr val="292929"/>
              </a:solidFill>
              <a:latin typeface="Roboto Condensed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16573" y="0"/>
            <a:ext cx="4671427" cy="10287000"/>
            <a:chOff x="0" y="0"/>
            <a:chExt cx="15802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0211" cy="3479800"/>
            </a:xfrm>
            <a:custGeom>
              <a:avLst/>
              <a:gdLst/>
              <a:ahLst/>
              <a:cxnLst/>
              <a:rect l="l" t="t" r="r" b="b"/>
              <a:pathLst>
                <a:path w="1580211" h="3479800">
                  <a:moveTo>
                    <a:pt x="0" y="0"/>
                  </a:moveTo>
                  <a:lnTo>
                    <a:pt x="1580211" y="0"/>
                  </a:lnTo>
                  <a:lnTo>
                    <a:pt x="15802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8816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49281" y="295274"/>
            <a:ext cx="1083915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spc="-209">
                <a:solidFill>
                  <a:srgbClr val="292929"/>
                </a:solidFill>
                <a:latin typeface="Roboto Condensed Bold"/>
              </a:rPr>
              <a:t>OOP TECHNIQUES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573" y="9476081"/>
            <a:ext cx="4147552" cy="2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9F9F9"/>
                </a:solidFill>
                <a:latin typeface="Roboto Condensed"/>
              </a:rPr>
              <a:t>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9281" y="1235074"/>
            <a:ext cx="13025359" cy="8524217"/>
            <a:chOff x="0" y="0"/>
            <a:chExt cx="8391101" cy="54914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91102" cy="5491409"/>
            </a:xfrm>
            <a:custGeom>
              <a:avLst/>
              <a:gdLst/>
              <a:ahLst/>
              <a:cxnLst/>
              <a:rect l="l" t="t" r="r" b="b"/>
              <a:pathLst>
                <a:path w="8391102" h="5491409">
                  <a:moveTo>
                    <a:pt x="8266641" y="5491409"/>
                  </a:moveTo>
                  <a:lnTo>
                    <a:pt x="124460" y="5491409"/>
                  </a:lnTo>
                  <a:cubicBezTo>
                    <a:pt x="55880" y="5491409"/>
                    <a:pt x="0" y="5435529"/>
                    <a:pt x="0" y="53669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6642" y="0"/>
                  </a:lnTo>
                  <a:cubicBezTo>
                    <a:pt x="8335221" y="0"/>
                    <a:pt x="8391102" y="55880"/>
                    <a:pt x="8391102" y="124460"/>
                  </a:cubicBezTo>
                  <a:lnTo>
                    <a:pt x="8391102" y="5366949"/>
                  </a:lnTo>
                  <a:cubicBezTo>
                    <a:pt x="8391102" y="5435529"/>
                    <a:pt x="8335221" y="5491409"/>
                    <a:pt x="8266642" y="5491409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39376" y="1426079"/>
            <a:ext cx="480233" cy="4463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71146" y="1279346"/>
            <a:ext cx="11842917" cy="459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92929"/>
                </a:solidFill>
                <a:latin typeface="Roboto Condensed Bold"/>
              </a:rPr>
              <a:t>Polymophism</a:t>
            </a:r>
          </a:p>
          <a:p>
            <a:pPr marL="755642" lvl="1" indent="-37782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When Amitosis and Meiosis implements reproduceMethod, override the methods getDirectory(),getReproduceMethod(),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       getKeyframes()</a:t>
            </a:r>
          </a:p>
          <a:p>
            <a:pPr marL="755642" lvl="1" indent="-37782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Similarly , GrowThenFuse and Mitosis implements GrowMethod</a:t>
            </a:r>
          </a:p>
          <a:p>
            <a:pPr algn="l">
              <a:lnSpc>
                <a:spcPts val="4899"/>
              </a:lnSpc>
            </a:pPr>
            <a:endParaRPr lang="en-US" sz="3499">
              <a:solidFill>
                <a:srgbClr val="292929"/>
              </a:solidFill>
              <a:latin typeface="Roboto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9376" y="5810072"/>
            <a:ext cx="12759020" cy="307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292929"/>
                </a:solidFill>
                <a:latin typeface="Roboto Condensed Bold"/>
              </a:rPr>
              <a:t>==&gt; The main purpose is that polymorphism allows to define one interface and have multiple implementations , Apply upcasting and downcasting flexibly in various usage all over the appication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292929"/>
              </a:solidFill>
              <a:latin typeface="Roboto Condensed Bold"/>
            </a:endParaRPr>
          </a:p>
          <a:p>
            <a:pPr algn="l">
              <a:lnSpc>
                <a:spcPts val="4899"/>
              </a:lnSpc>
            </a:pPr>
            <a:endParaRPr lang="en-US" sz="3499">
              <a:solidFill>
                <a:srgbClr val="292929"/>
              </a:solidFill>
              <a:latin typeface="Roboto Condensed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270</Words>
  <Application>Microsoft Office PowerPoint</Application>
  <PresentationFormat>Custom</PresentationFormat>
  <Paragraphs>50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Inter</vt:lpstr>
      <vt:lpstr>Calibri</vt:lpstr>
      <vt:lpstr>Roboto Condensed Bold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Presentation</dc:title>
  <cp:lastModifiedBy>Hồ Minh Khôi</cp:lastModifiedBy>
  <cp:revision>5</cp:revision>
  <dcterms:created xsi:type="dcterms:W3CDTF">2006-08-16T00:00:00Z</dcterms:created>
  <dcterms:modified xsi:type="dcterms:W3CDTF">2022-07-16T17:03:42Z</dcterms:modified>
  <dc:identifier>DAFGkUJr4Lo</dc:identifier>
</cp:coreProperties>
</file>